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1" r:id="rId4"/>
    <p:sldId id="262" r:id="rId5"/>
    <p:sldId id="263" r:id="rId6"/>
    <p:sldId id="275" r:id="rId7"/>
    <p:sldId id="264" r:id="rId8"/>
    <p:sldId id="259" r:id="rId9"/>
    <p:sldId id="266" r:id="rId10"/>
    <p:sldId id="267" r:id="rId11"/>
    <p:sldId id="270" r:id="rId12"/>
    <p:sldId id="271" r:id="rId13"/>
    <p:sldId id="273" r:id="rId14"/>
    <p:sldId id="272" r:id="rId15"/>
    <p:sldId id="283" r:id="rId16"/>
    <p:sldId id="274" r:id="rId17"/>
    <p:sldId id="282" r:id="rId18"/>
    <p:sldId id="299" r:id="rId19"/>
    <p:sldId id="300" r:id="rId20"/>
    <p:sldId id="301" r:id="rId21"/>
    <p:sldId id="268" r:id="rId22"/>
    <p:sldId id="296" r:id="rId23"/>
    <p:sldId id="269" r:id="rId24"/>
    <p:sldId id="258" r:id="rId25"/>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uk-UA"/>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06.11.2020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06.11.2020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endParaRPr lang="uk-UA"/>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06.11.2020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10"/>
          </p:nvPr>
        </p:nvSpPr>
        <p:spPr/>
        <p:txBody>
          <a:bodyPr/>
          <a:lstStyle/>
          <a:p>
            <a:fld id="{F3B1270B-825F-4A6F-BFBD-8E5D97593686}" type="datetimeFigureOut">
              <a:rPr lang="uk-UA" smtClean="0"/>
              <a:t>06.11.2020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uk-UA"/>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F3B1270B-825F-4A6F-BFBD-8E5D97593686}" type="datetimeFigureOut">
              <a:rPr lang="uk-UA" smtClean="0"/>
              <a:t>06.11.2020</a:t>
            </a:fld>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Дата 4"/>
          <p:cNvSpPr>
            <a:spLocks noGrp="1"/>
          </p:cNvSpPr>
          <p:nvPr>
            <p:ph type="dt" sz="half" idx="10"/>
          </p:nvPr>
        </p:nvSpPr>
        <p:spPr/>
        <p:txBody>
          <a:bodyPr/>
          <a:lstStyle/>
          <a:p>
            <a:fld id="{F3B1270B-825F-4A6F-BFBD-8E5D97593686}" type="datetimeFigureOut">
              <a:rPr lang="uk-UA" smtClean="0"/>
              <a:t>06.11.2020</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endParaRPr lang="uk-UA"/>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7" name="Дата 6"/>
          <p:cNvSpPr>
            <a:spLocks noGrp="1"/>
          </p:cNvSpPr>
          <p:nvPr>
            <p:ph type="dt" sz="half" idx="10"/>
          </p:nvPr>
        </p:nvSpPr>
        <p:spPr/>
        <p:txBody>
          <a:bodyPr/>
          <a:lstStyle/>
          <a:p>
            <a:fld id="{F3B1270B-825F-4A6F-BFBD-8E5D97593686}" type="datetimeFigureOut">
              <a:rPr lang="uk-UA" smtClean="0"/>
              <a:t>06.11.2020</a:t>
            </a:fld>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uk-UA"/>
          </a:p>
        </p:txBody>
      </p:sp>
      <p:sp>
        <p:nvSpPr>
          <p:cNvPr id="3" name="Дата 2"/>
          <p:cNvSpPr>
            <a:spLocks noGrp="1"/>
          </p:cNvSpPr>
          <p:nvPr>
            <p:ph type="dt" sz="half" idx="10"/>
          </p:nvPr>
        </p:nvSpPr>
        <p:spPr/>
        <p:txBody>
          <a:bodyPr/>
          <a:lstStyle/>
          <a:p>
            <a:fld id="{F3B1270B-825F-4A6F-BFBD-8E5D97593686}" type="datetimeFigureOut">
              <a:rPr lang="uk-UA" smtClean="0"/>
              <a:t>06.11.2020</a:t>
            </a:fld>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F3B1270B-825F-4A6F-BFBD-8E5D97593686}" type="datetimeFigureOut">
              <a:rPr lang="uk-UA" smtClean="0"/>
              <a:t>06.11.2020</a:t>
            </a:fld>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3B1270B-825F-4A6F-BFBD-8E5D97593686}" type="datetimeFigureOut">
              <a:rPr lang="uk-UA" smtClean="0"/>
              <a:t>06.11.2020</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uk-UA"/>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F3B1270B-825F-4A6F-BFBD-8E5D97593686}" type="datetimeFigureOut">
              <a:rPr lang="uk-UA" smtClean="0"/>
              <a:t>06.11.2020</a:t>
            </a:fld>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A205741A-6C99-45B0-8A04-C4D0F9F7160F}" type="slidenum">
              <a:rPr lang="uk-UA" smtClean="0"/>
              <a:t>‹#›</a:t>
            </a:fld>
            <a:endParaRPr lang="uk-UA"/>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uk-UA"/>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uk-UA"/>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B1270B-825F-4A6F-BFBD-8E5D97593686}" type="datetimeFigureOut">
              <a:rPr lang="uk-UA" smtClean="0"/>
              <a:t>06.11.2020</a:t>
            </a:fld>
            <a:endParaRPr lang="uk-UA"/>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05741A-6C99-45B0-8A04-C4D0F9F7160F}" type="slidenum">
              <a:rPr lang="uk-UA" smtClean="0"/>
              <a:t>‹#›</a:t>
            </a:fld>
            <a:endParaRPr lang="uk-U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hyperlink" Target="https://gitlab.com/maldenol/spacepioneers/"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33000">
              <a:srgbClr val="00B0F0"/>
            </a:gs>
            <a:gs pos="67000">
              <a:srgbClr val="FFFF00"/>
            </a:gs>
            <a:gs pos="100000">
              <a:srgbClr val="FFFF00"/>
            </a:gs>
          </a:gsLst>
          <a:lin ang="5400000" scaled="1"/>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688022"/>
            <a:ext cx="9144000" cy="5047616"/>
          </a:xfrm>
        </p:spPr>
        <p:txBody>
          <a:bodyPr anchor="ctr">
            <a:noAutofit/>
          </a:bodyPr>
          <a:lstStyle/>
          <a:p>
            <a:r>
              <a:rPr lang="uk-UA" sz="7200" b="1" dirty="0">
                <a:latin typeface="+mn-lt"/>
              </a:rPr>
              <a:t>МУЛЬТИМЕДІЙНИЙ ДОДАТОК ДЛЯ ЕМУЛЮВАННЯ ЗОРЯНИХ СИСТЕМ</a:t>
            </a:r>
            <a:endParaRPr lang="uk-UA" sz="7200" dirty="0">
              <a:latin typeface="+mn-lt"/>
            </a:endParaRPr>
          </a:p>
        </p:txBody>
      </p:sp>
      <p:sp>
        <p:nvSpPr>
          <p:cNvPr id="3" name="Подзаголовок 2"/>
          <p:cNvSpPr>
            <a:spLocks noGrp="1"/>
          </p:cNvSpPr>
          <p:nvPr>
            <p:ph type="subTitle" idx="1"/>
          </p:nvPr>
        </p:nvSpPr>
        <p:spPr>
          <a:xfrm>
            <a:off x="1524000" y="5735638"/>
            <a:ext cx="9144000" cy="434340"/>
          </a:xfrm>
        </p:spPr>
        <p:txBody>
          <a:bodyPr anchor="ctr"/>
          <a:lstStyle/>
          <a:p>
            <a:r>
              <a:rPr lang="uk-UA" dirty="0"/>
              <a:t>Мальований Денис Олегович</a:t>
            </a:r>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2"/>
          <a:stretch>
            <a:fillRect/>
          </a:stretch>
        </p:blipFill>
        <p:spPr>
          <a:xfrm>
            <a:off x="0" y="1264634"/>
            <a:ext cx="12192000" cy="4328732"/>
          </a:xfrm>
          <a:prstGeom prst="rect">
            <a:avLst/>
          </a:prstGeom>
          <a:noFill/>
          <a:ln>
            <a:noFill/>
          </a:ln>
        </p:spPr>
      </p:pic>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50850" algn="just"/>
            <a:r>
              <a:rPr lang="uk-UA" dirty="0"/>
              <a:t>Після запуску гра зустрічає Вас у головному меню з анімованим фоном </a:t>
            </a:r>
            <a:r>
              <a:rPr lang="en-US" altLang="uk-UA" dirty="0"/>
              <a:t>та саундтреком</a:t>
            </a:r>
            <a:r>
              <a:rPr lang="uk-UA" dirty="0"/>
              <a:t>. Ви можете перейти до екрана вибору світу</a:t>
            </a:r>
            <a:r>
              <a:rPr lang="ru-RU" dirty="0"/>
              <a:t> </a:t>
            </a:r>
            <a:r>
              <a:rPr lang="uk-UA" dirty="0"/>
              <a:t>для гри або редагування, а також титрів. Ви можете обрати режим поодинокої або багатокористувацької гри.</a:t>
            </a: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p:cNvPicPr>
          <p:nvPr/>
        </p:nvPicPr>
        <p:blipFill>
          <a:blip r:embed="rId2"/>
          <a:stretch>
            <a:fillRect/>
          </a:stretch>
        </p:blipFill>
        <p:spPr>
          <a:xfrm>
            <a:off x="0" y="0"/>
            <a:ext cx="12192000" cy="6858000"/>
          </a:xfrm>
          <a:prstGeom prst="rect">
            <a:avLst/>
          </a:prstGeom>
          <a:noFill/>
          <a:ln>
            <a:noFill/>
          </a:ln>
        </p:spPr>
      </p:pic>
    </p:spTree>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p:cNvPicPr>
          <p:nvPr/>
        </p:nvPicPr>
        <p:blipFill>
          <a:blip r:embed="rId2"/>
          <a:stretch>
            <a:fillRect/>
          </a:stretch>
        </p:blipFill>
        <p:spPr>
          <a:xfrm>
            <a:off x="0" y="0"/>
            <a:ext cx="12229797" cy="6858000"/>
          </a:xfrm>
          <a:prstGeom prst="rect">
            <a:avLst/>
          </a:prstGeom>
          <a:noFill/>
          <a:ln>
            <a:noFill/>
          </a:ln>
        </p:spPr>
      </p:pic>
    </p:spTree>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p:cNvPicPr>
          <p:nvPr/>
        </p:nvPicPr>
        <p:blipFill>
          <a:blip r:embed="rId2"/>
          <a:stretch>
            <a:fillRect/>
          </a:stretch>
        </p:blipFill>
        <p:spPr>
          <a:xfrm>
            <a:off x="0" y="0"/>
            <a:ext cx="12195516" cy="6858000"/>
          </a:xfrm>
          <a:prstGeom prst="rect">
            <a:avLst/>
          </a:prstGeom>
          <a:noFill/>
          <a:ln>
            <a:noFill/>
          </a:ln>
        </p:spPr>
      </p:pic>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p:cNvPicPr>
            <a:picLocks noChangeAspect="1"/>
          </p:cNvPicPr>
          <p:nvPr/>
        </p:nvPicPr>
        <p:blipFill>
          <a:blip r:embed="rId2"/>
          <a:stretch>
            <a:fillRect/>
          </a:stretch>
        </p:blipFill>
        <p:spPr>
          <a:xfrm>
            <a:off x="0" y="0"/>
            <a:ext cx="12192000" cy="6858000"/>
          </a:xfrm>
          <a:prstGeom prst="rect">
            <a:avLst/>
          </a:prstGeom>
          <a:noFill/>
          <a:ln>
            <a:noFill/>
          </a:ln>
        </p:spPr>
      </p:pic>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Рисунок 2"/>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p:spPr>
      </p:pic>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6"/>
          <p:cNvPicPr>
            <a:picLocks noChangeAspect="1"/>
          </p:cNvPicPr>
          <p:nvPr/>
        </p:nvPicPr>
        <p:blipFill>
          <a:blip r:embed="rId2"/>
          <a:stretch>
            <a:fillRect/>
          </a:stretch>
        </p:blipFill>
        <p:spPr>
          <a:xfrm>
            <a:off x="0" y="0"/>
            <a:ext cx="12192000" cy="6858000"/>
          </a:xfrm>
          <a:prstGeom prst="rect">
            <a:avLst/>
          </a:prstGeom>
          <a:noFill/>
          <a:ln>
            <a:noFill/>
          </a:ln>
        </p:spPr>
      </p:pic>
    </p:spTree>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8"/>
          <p:cNvPicPr>
            <a:picLocks noChangeAspect="1"/>
          </p:cNvPicPr>
          <p:nvPr/>
        </p:nvPicPr>
        <p:blipFill>
          <a:blip r:embed="rId2"/>
          <a:stretch>
            <a:fillRect/>
          </a:stretch>
        </p:blipFill>
        <p:spPr>
          <a:xfrm>
            <a:off x="0" y="0"/>
            <a:ext cx="12192000" cy="6858000"/>
          </a:xfrm>
          <a:prstGeom prst="rect">
            <a:avLst/>
          </a:prstGeom>
          <a:noFill/>
          <a:ln>
            <a:noFill/>
          </a:ln>
        </p:spPr>
      </p:pic>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ru-RU" dirty="0" err="1"/>
              <a:t>Науково-дослідна</a:t>
            </a:r>
            <a:r>
              <a:rPr lang="ru-RU" dirty="0"/>
              <a:t> робота </a:t>
            </a:r>
            <a:r>
              <a:rPr lang="ru-RU" dirty="0" err="1"/>
              <a:t>присвячена</a:t>
            </a:r>
            <a:r>
              <a:rPr lang="ru-RU" dirty="0"/>
              <a:t> </a:t>
            </a:r>
            <a:r>
              <a:rPr lang="ru-RU" b="1" dirty="0" err="1"/>
              <a:t>створенню</a:t>
            </a:r>
            <a:r>
              <a:rPr lang="ru-RU" b="1" dirty="0"/>
              <a:t> </a:t>
            </a:r>
            <a:r>
              <a:rPr lang="ru-RU" b="1" dirty="0" err="1"/>
              <a:t>мультимедійного</a:t>
            </a:r>
            <a:r>
              <a:rPr lang="ru-RU" b="1" dirty="0"/>
              <a:t> </a:t>
            </a:r>
            <a:r>
              <a:rPr lang="ru-RU" b="1" dirty="0" err="1"/>
              <a:t>кросплатформного</a:t>
            </a:r>
            <a:r>
              <a:rPr lang="ru-RU" b="1" dirty="0"/>
              <a:t> прикладного </a:t>
            </a:r>
            <a:r>
              <a:rPr lang="ru-RU" b="1" dirty="0" err="1"/>
              <a:t>додатку</a:t>
            </a:r>
            <a:r>
              <a:rPr lang="ru-RU" b="1" dirty="0"/>
              <a:t> для </a:t>
            </a:r>
            <a:r>
              <a:rPr lang="ru-RU" b="1" dirty="0" err="1"/>
              <a:t>емулювання</a:t>
            </a:r>
            <a:r>
              <a:rPr lang="ru-RU" b="1" dirty="0"/>
              <a:t> </a:t>
            </a:r>
            <a:r>
              <a:rPr lang="ru-RU" b="1" dirty="0" err="1"/>
              <a:t>зоряних</a:t>
            </a:r>
            <a:r>
              <a:rPr lang="ru-RU" b="1" dirty="0"/>
              <a:t> систем </a:t>
            </a:r>
            <a:r>
              <a:rPr lang="ru-RU" dirty="0"/>
              <a:t>та </a:t>
            </a:r>
            <a:r>
              <a:rPr lang="ru-RU" dirty="0" err="1"/>
              <a:t>популяризації</a:t>
            </a:r>
            <a:r>
              <a:rPr lang="ru-RU" dirty="0"/>
              <a:t> </a:t>
            </a:r>
            <a:r>
              <a:rPr lang="ru-RU" dirty="0" err="1"/>
              <a:t>технічних</a:t>
            </a:r>
            <a:r>
              <a:rPr lang="ru-RU" dirty="0"/>
              <a:t> наук, </a:t>
            </a:r>
            <a:r>
              <a:rPr lang="ru-RU" dirty="0" err="1"/>
              <a:t>зокрема</a:t>
            </a:r>
            <a:r>
              <a:rPr lang="ru-RU" dirty="0"/>
              <a:t> </a:t>
            </a:r>
            <a:r>
              <a:rPr lang="ru-RU" dirty="0" err="1"/>
              <a:t>астрономії</a:t>
            </a:r>
            <a:r>
              <a:rPr lang="ru-RU" dirty="0"/>
              <a:t>, </a:t>
            </a:r>
            <a:r>
              <a:rPr lang="ru-RU" dirty="0" err="1"/>
              <a:t>фізики</a:t>
            </a:r>
            <a:r>
              <a:rPr lang="ru-RU" dirty="0"/>
              <a:t>, математики та </a:t>
            </a:r>
            <a:r>
              <a:rPr lang="ru-RU" dirty="0" err="1"/>
              <a:t>інформатики</a:t>
            </a:r>
            <a:r>
              <a:rPr lang="ru-RU" dirty="0"/>
              <a:t>. </a:t>
            </a:r>
            <a:r>
              <a:rPr lang="ru-RU" dirty="0" err="1"/>
              <a:t>Програму</a:t>
            </a:r>
            <a:r>
              <a:rPr lang="ru-RU" dirty="0"/>
              <a:t> </a:t>
            </a:r>
            <a:r>
              <a:rPr lang="ru-RU" dirty="0" err="1"/>
              <a:t>можна</a:t>
            </a:r>
            <a:r>
              <a:rPr lang="ru-RU" dirty="0"/>
              <a:t> </a:t>
            </a:r>
            <a:r>
              <a:rPr lang="ru-RU" dirty="0" err="1"/>
              <a:t>використовувати</a:t>
            </a:r>
            <a:r>
              <a:rPr lang="ru-RU" dirty="0"/>
              <a:t> як для </a:t>
            </a:r>
            <a:r>
              <a:rPr lang="ru-RU" dirty="0" err="1"/>
              <a:t>гри</a:t>
            </a:r>
            <a:r>
              <a:rPr lang="ru-RU" dirty="0"/>
              <a:t> та </a:t>
            </a:r>
            <a:r>
              <a:rPr lang="ru-RU" dirty="0" err="1"/>
              <a:t>дослідження</a:t>
            </a:r>
            <a:r>
              <a:rPr lang="ru-RU" dirty="0"/>
              <a:t> </a:t>
            </a:r>
            <a:r>
              <a:rPr lang="ru-RU" dirty="0" err="1"/>
              <a:t>Всесвіту</a:t>
            </a:r>
            <a:r>
              <a:rPr lang="ru-RU" dirty="0"/>
              <a:t>, так і для </a:t>
            </a:r>
            <a:r>
              <a:rPr lang="ru-RU" dirty="0" err="1"/>
              <a:t>наукових</a:t>
            </a:r>
            <a:r>
              <a:rPr lang="ru-RU" dirty="0"/>
              <a:t> </a:t>
            </a:r>
            <a:r>
              <a:rPr lang="ru-RU" dirty="0" err="1"/>
              <a:t>симуляцій</a:t>
            </a:r>
            <a:r>
              <a:rPr lang="ru-RU" dirty="0"/>
              <a:t>. ПЗ </a:t>
            </a:r>
            <a:r>
              <a:rPr lang="ru-RU" dirty="0" err="1"/>
              <a:t>позиціюється</a:t>
            </a:r>
            <a:r>
              <a:rPr lang="ru-RU" dirty="0"/>
              <a:t> як одно- та </a:t>
            </a:r>
            <a:r>
              <a:rPr lang="ru-RU" dirty="0" err="1"/>
              <a:t>багатокористувацька</a:t>
            </a:r>
            <a:r>
              <a:rPr lang="ru-RU" dirty="0"/>
              <a:t> </a:t>
            </a:r>
            <a:r>
              <a:rPr lang="ru-RU" dirty="0" err="1"/>
              <a:t>гра</a:t>
            </a:r>
            <a:r>
              <a:rPr lang="ru-RU" dirty="0"/>
              <a:t>.</a:t>
            </a:r>
            <a:endParaRPr lang="uk-UA" dirty="0"/>
          </a:p>
        </p:txBody>
      </p:sp>
    </p:spTree>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7"/>
          <p:cNvPicPr>
            <a:picLocks noChangeAspect="1"/>
          </p:cNvPicPr>
          <p:nvPr/>
        </p:nvPicPr>
        <p:blipFill>
          <a:blip r:embed="rId2"/>
          <a:stretch>
            <a:fillRect/>
          </a:stretch>
        </p:blipFill>
        <p:spPr>
          <a:xfrm>
            <a:off x="0" y="0"/>
            <a:ext cx="12192000" cy="6858000"/>
          </a:xfrm>
          <a:prstGeom prst="rect">
            <a:avLst/>
          </a:prstGeom>
          <a:noFill/>
          <a:ln>
            <a:noFill/>
          </a:ln>
        </p:spPr>
      </p:pic>
    </p:spTree>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marL="0" indent="0" algn="just"/>
            <a:r>
              <a:rPr lang="en-US" altLang="uk-UA" dirty="0"/>
              <a:t>Отже, з</a:t>
            </a:r>
            <a:r>
              <a:rPr lang="uk-UA" dirty="0"/>
              <a:t>роблено такі </a:t>
            </a:r>
            <a:r>
              <a:rPr lang="uk-UA" b="1" dirty="0"/>
              <a:t>висновки</a:t>
            </a:r>
            <a:r>
              <a:rPr lang="uk-UA" dirty="0"/>
              <a:t>:</a:t>
            </a:r>
            <a:br>
              <a:rPr lang="uk-UA" dirty="0"/>
            </a:br>
            <a:r>
              <a:rPr lang="en-US" altLang="uk-UA" dirty="0"/>
              <a:t>	</a:t>
            </a:r>
            <a:r>
              <a:rPr lang="uk-UA" dirty="0"/>
              <a:t>Перед реалізацією надзвичайно важливо вдало й детально продумати архітектуру ПЗ, оскільки для її зміни надалі витрачається купа часу.</a:t>
            </a:r>
            <a:br>
              <a:rPr lang="uk-UA" dirty="0"/>
            </a:br>
            <a:r>
              <a:rPr lang="en-US" altLang="uk-UA" dirty="0"/>
              <a:t>	</a:t>
            </a:r>
            <a:r>
              <a:rPr lang="uk-UA" dirty="0"/>
              <a:t>Використання стандартного типу float для моделювання таких точних систем, як зоряних, не дає достатньої точності.</a:t>
            </a:r>
            <a:br>
              <a:rPr lang="uk-UA" dirty="0"/>
            </a:br>
            <a:r>
              <a:rPr lang="en-US" altLang="uk-UA" dirty="0"/>
              <a:t>	</a:t>
            </a:r>
            <a:r>
              <a:rPr lang="uk-UA" dirty="0"/>
              <a:t>Розробка гарного інтерфейсу займає в десятки (а то і сотні) раз більше часу, ніж самої математичної моделі.</a:t>
            </a:r>
          </a:p>
        </p:txBody>
      </p:sp>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50850" algn="just"/>
            <a:r>
              <a:rPr lang="uk-UA" dirty="0"/>
              <a:t>Processing – зручне середовище для створення прототипів ПЗ, оскільки не дозволяє низькорівневим проблемам, як у С++, наприклад, заважати процесу розробки.</a:t>
            </a:r>
            <a:br>
              <a:rPr lang="uk-UA" dirty="0"/>
            </a:br>
            <a:r>
              <a:rPr lang="en-US" altLang="uk-UA" dirty="0"/>
              <a:t>	</a:t>
            </a:r>
            <a:r>
              <a:rPr lang="uk-UA" dirty="0"/>
              <a:t>Формат XML дуже вдалий для представлення ієрархічних систем (багаторівневих систем супутників у моєму випадку).</a:t>
            </a:r>
            <a:br>
              <a:rPr lang="uk-UA" dirty="0"/>
            </a:br>
            <a:r>
              <a:rPr lang="en-US" altLang="uk-UA" dirty="0"/>
              <a:t>	</a:t>
            </a:r>
            <a:r>
              <a:rPr lang="uk-UA" dirty="0"/>
              <a:t>Застосування ООП для розробки подібних систем є вдалим рішенням.</a:t>
            </a: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50850" algn="just" fontAlgn="auto"/>
            <a:r>
              <a:rPr lang="uk-UA" dirty="0"/>
              <a:t>Використовуючи розроблену програму люди навчаються, експериментують, набувають знань у сфері астрономії й фізики. Крім того, ПЗ можна використовувати для науково точної симуляції зоряних систем.</a:t>
            </a:r>
            <a:br>
              <a:rPr lang="uk-UA" dirty="0"/>
            </a:br>
            <a:r>
              <a:rPr lang="en-US" altLang="uk-UA" dirty="0"/>
              <a:t>Додаток аналогів не має.</a:t>
            </a:r>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0B0F0"/>
            </a:gs>
            <a:gs pos="33000">
              <a:srgbClr val="00B0F0"/>
            </a:gs>
            <a:gs pos="67000">
              <a:srgbClr val="FFFF00"/>
            </a:gs>
            <a:gs pos="100000">
              <a:srgbClr val="FFFF00"/>
            </a:gs>
          </a:gsLst>
          <a:lin ang="5400000" scaled="1"/>
        </a:gradFill>
        <a:effectLst/>
      </p:bgPr>
    </p:bg>
    <p:spTree>
      <p:nvGrpSpPr>
        <p:cNvPr id="1" name=""/>
        <p:cNvGrpSpPr/>
        <p:nvPr/>
      </p:nvGrpSpPr>
      <p:grpSpPr>
        <a:xfrm>
          <a:off x="0" y="0"/>
          <a:ext cx="0" cy="0"/>
          <a:chOff x="0" y="0"/>
          <a:chExt cx="0" cy="0"/>
        </a:xfrm>
      </p:grpSpPr>
      <p:sp>
        <p:nvSpPr>
          <p:cNvPr id="2" name="Заголовок 1"/>
          <p:cNvSpPr>
            <a:spLocks noGrp="1"/>
          </p:cNvSpPr>
          <p:nvPr>
            <p:ph type="ctrTitle"/>
          </p:nvPr>
        </p:nvSpPr>
        <p:spPr>
          <a:noFill/>
        </p:spPr>
        <p:txBody>
          <a:bodyPr>
            <a:normAutofit/>
          </a:bodyPr>
          <a:lstStyle/>
          <a:p>
            <a:r>
              <a:rPr lang="uk-UA" sz="7200" b="1" dirty="0">
                <a:latin typeface="+mn-lt"/>
              </a:rPr>
              <a:t>Дякую за увагу!</a:t>
            </a:r>
          </a:p>
        </p:txBody>
      </p:sp>
      <p:sp>
        <p:nvSpPr>
          <p:cNvPr id="3" name="Подзаголовок 2"/>
          <p:cNvSpPr>
            <a:spLocks noGrp="1"/>
          </p:cNvSpPr>
          <p:nvPr>
            <p:ph type="subTitle" idx="1"/>
          </p:nvPr>
        </p:nvSpPr>
        <p:spPr/>
        <p:txBody>
          <a:bodyPr anchor="b">
            <a:normAutofit/>
          </a:bodyPr>
          <a:lstStyle/>
          <a:p>
            <a:r>
              <a:rPr lang="uk-UA" sz="3200" dirty="0"/>
              <a:t>Початковий код </a:t>
            </a:r>
            <a:r>
              <a:rPr lang="uk-UA" sz="3200" dirty="0" err="1"/>
              <a:t>проєкту</a:t>
            </a:r>
            <a:r>
              <a:rPr lang="uk-UA" sz="3200" dirty="0"/>
              <a:t> доступний за </a:t>
            </a:r>
            <a:r>
              <a:rPr lang="uk-UA" sz="3200" dirty="0" err="1"/>
              <a:t>адресою</a:t>
            </a:r>
            <a:r>
              <a:rPr lang="uk-UA" sz="3200" dirty="0"/>
              <a:t> </a:t>
            </a:r>
            <a:r>
              <a:rPr lang="en-US" sz="3200" dirty="0">
                <a:hlinkClick r:id="rId2"/>
              </a:rPr>
              <a:t>https://gitlab.com/maldenol/spacepioneers/</a:t>
            </a:r>
            <a:endParaRPr lang="uk-UA" sz="3200" dirty="0"/>
          </a:p>
          <a:p>
            <a:r>
              <a:rPr lang="uk-UA" sz="3200" dirty="0"/>
              <a:t>і ліцензований під </a:t>
            </a:r>
            <a:r>
              <a:rPr lang="en-US" sz="3200" dirty="0"/>
              <a:t>GNU AGPLv3</a:t>
            </a:r>
            <a:endParaRPr lang="uk-UA" sz="3200" dirty="0"/>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b="1" dirty="0"/>
              <a:t>Об’єкт дослідження</a:t>
            </a:r>
            <a:r>
              <a:rPr lang="uk-UA" dirty="0"/>
              <a:t> </a:t>
            </a:r>
            <a:r>
              <a:rPr lang="uk-UA" b="1" dirty="0"/>
              <a:t>– </a:t>
            </a:r>
            <a:r>
              <a:rPr lang="uk-UA" dirty="0"/>
              <a:t>технології й методи створення мультимедійного, ігрового та навчального ПЗ для фізичного моделювання.</a:t>
            </a:r>
            <a:br>
              <a:rPr lang="uk-UA" dirty="0"/>
            </a:br>
            <a:r>
              <a:rPr lang="uk-UA" b="1" dirty="0"/>
              <a:t>Предмет дослідження</a:t>
            </a:r>
            <a:r>
              <a:rPr lang="uk-UA" dirty="0"/>
              <a:t> </a:t>
            </a:r>
            <a:r>
              <a:rPr lang="uk-UA" b="1" dirty="0"/>
              <a:t>–</a:t>
            </a:r>
            <a:r>
              <a:rPr lang="uk-UA" dirty="0"/>
              <a:t> створення мультимедійного, ігрового та навчального ПЗ для моделювання зоряних систем.</a:t>
            </a:r>
            <a:br>
              <a:rPr lang="uk-UA" dirty="0"/>
            </a:br>
            <a:r>
              <a:rPr lang="uk-UA" b="1" dirty="0"/>
              <a:t>Практична цінність</a:t>
            </a:r>
            <a:r>
              <a:rPr lang="uk-UA" dirty="0"/>
              <a:t> </a:t>
            </a:r>
            <a:r>
              <a:rPr lang="uk-UA" b="1" dirty="0"/>
              <a:t>–</a:t>
            </a:r>
            <a:r>
              <a:rPr lang="uk-UA" dirty="0"/>
              <a:t> можливість використання програми для навчання, експериментів і розваг.</a:t>
            </a:r>
            <a:br>
              <a:rPr lang="uk-UA" dirty="0"/>
            </a:br>
            <a:r>
              <a:rPr lang="uk-UA" dirty="0"/>
              <a:t>Додаток </a:t>
            </a:r>
            <a:r>
              <a:rPr lang="uk-UA" b="1" dirty="0"/>
              <a:t>аналогів не має</a:t>
            </a:r>
            <a:r>
              <a:rPr lang="uk-UA" dirty="0"/>
              <a:t>.</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dirty="0"/>
              <a:t>Для </a:t>
            </a:r>
            <a:r>
              <a:rPr lang="uk-UA" dirty="0" err="1"/>
              <a:t>прототипування</a:t>
            </a:r>
            <a:r>
              <a:rPr lang="uk-UA" dirty="0"/>
              <a:t> архітектури ПЗ я використав середовище програмування </a:t>
            </a:r>
            <a:r>
              <a:rPr lang="uk-UA" dirty="0" err="1"/>
              <a:t>Processing</a:t>
            </a:r>
            <a:r>
              <a:rPr lang="uk-UA" dirty="0"/>
              <a:t>, що базується на </a:t>
            </a:r>
            <a:r>
              <a:rPr lang="en-US" altLang="uk-UA" dirty="0"/>
              <a:t>мові </a:t>
            </a:r>
            <a:r>
              <a:rPr lang="uk-UA" dirty="0" err="1"/>
              <a:t>Java</a:t>
            </a:r>
            <a:r>
              <a:rPr lang="uk-UA" dirty="0"/>
              <a:t> і має вбудовану графічну бібліотеку </a:t>
            </a:r>
            <a:r>
              <a:rPr lang="uk-UA" dirty="0" err="1"/>
              <a:t>OpenGL</a:t>
            </a:r>
            <a:r>
              <a:rPr lang="uk-UA" dirty="0"/>
              <a:t>. Вон</a:t>
            </a:r>
            <a:r>
              <a:rPr lang="en-US" altLang="uk-UA" dirty="0"/>
              <a:t>о</a:t>
            </a:r>
            <a:r>
              <a:rPr lang="uk-UA" dirty="0"/>
              <a:t> надає багато можливостей при роботі з графікою, а багата документація й різноманіття функцій робить процес розробки значно легшим.</a:t>
            </a:r>
          </a:p>
        </p:txBody>
      </p:sp>
    </p:spTree>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dirty="0"/>
              <a:t>Для кінцевої реалізації архітектури ПЗ використана мова програмування </a:t>
            </a:r>
            <a:r>
              <a:rPr lang="en-US" dirty="0"/>
              <a:t>C</a:t>
            </a:r>
            <a:r>
              <a:rPr lang="uk-UA" dirty="0"/>
              <a:t>++ разом із графічною бібліотекою </a:t>
            </a:r>
            <a:r>
              <a:rPr lang="en-US" dirty="0"/>
              <a:t>OpenGL</a:t>
            </a:r>
            <a:r>
              <a:rPr lang="uk-UA" dirty="0"/>
              <a:t>. Такий варіант використовує в рази менше </a:t>
            </a:r>
            <a:r>
              <a:rPr lang="uk-UA" dirty="0" err="1"/>
              <a:t>пам</a:t>
            </a:r>
            <a:r>
              <a:rPr lang="ru-RU" dirty="0"/>
              <a:t>’</a:t>
            </a:r>
            <a:r>
              <a:rPr lang="uk-UA" dirty="0"/>
              <a:t>яті, має в рази більшу швидкодію, а також графічні покращення.</a:t>
            </a:r>
            <a:r>
              <a:rPr lang="en-US" dirty="0"/>
              <a:t> </a:t>
            </a:r>
            <a:r>
              <a:rPr lang="ru-RU" dirty="0" err="1"/>
              <a:t>Крім</a:t>
            </a:r>
            <a:r>
              <a:rPr lang="ru-RU" dirty="0"/>
              <a:t> того, </a:t>
            </a:r>
            <a:r>
              <a:rPr lang="ru-RU" dirty="0" err="1"/>
              <a:t>архітектура</a:t>
            </a:r>
            <a:r>
              <a:rPr lang="ru-RU" dirty="0"/>
              <a:t> коду </a:t>
            </a:r>
            <a:r>
              <a:rPr lang="ru-RU" dirty="0" err="1"/>
              <a:t>має</a:t>
            </a:r>
            <a:r>
              <a:rPr lang="ru-RU" dirty="0"/>
              <a:t> </a:t>
            </a:r>
            <a:r>
              <a:rPr lang="ru-RU" dirty="0" err="1"/>
              <a:t>кращий</a:t>
            </a:r>
            <a:r>
              <a:rPr lang="ru-RU" dirty="0"/>
              <a:t> </a:t>
            </a:r>
            <a:r>
              <a:rPr lang="ru-RU" dirty="0" err="1"/>
              <a:t>вигляд</a:t>
            </a:r>
            <a:r>
              <a:rPr lang="ru-RU" dirty="0"/>
              <a:t>, </a:t>
            </a:r>
            <a:r>
              <a:rPr lang="ru-RU" dirty="0" err="1"/>
              <a:t>оскільки</a:t>
            </a:r>
            <a:r>
              <a:rPr lang="ru-RU" dirty="0"/>
              <a:t> </a:t>
            </a:r>
            <a:r>
              <a:rPr lang="en-US" dirty="0"/>
              <a:t>Processing </a:t>
            </a:r>
            <a:r>
              <a:rPr lang="uk-UA" dirty="0"/>
              <a:t>багато в чому обмежує розробника, тому доводиться використовувати “милиці”.</a:t>
            </a:r>
          </a:p>
        </p:txBody>
      </p:sp>
    </p:spTree>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50850" algn="just"/>
            <a:r>
              <a:rPr lang="uk-UA" dirty="0"/>
              <a:t>Слід наголосити, що додаток саме </a:t>
            </a:r>
            <a:r>
              <a:rPr lang="uk-UA" b="1" dirty="0" err="1"/>
              <a:t>емулює</a:t>
            </a:r>
            <a:r>
              <a:rPr lang="uk-UA" dirty="0"/>
              <a:t> взаємодію компонентів зоряних систем. Тобто всі розрахунки між будь-якими космічними тілами відбуваються у кожен такт виконання за </a:t>
            </a:r>
            <a:r>
              <a:rPr lang="en-US" altLang="uk-UA" dirty="0"/>
              <a:t>реальними фізичними </a:t>
            </a:r>
            <a:r>
              <a:rPr lang="uk-UA" dirty="0"/>
              <a:t>законами</a:t>
            </a:r>
            <a:r>
              <a:rPr lang="en-US" altLang="uk-UA" dirty="0"/>
              <a:t>:</a:t>
            </a:r>
            <a:r>
              <a:rPr lang="uk-UA" dirty="0"/>
              <a:t> всесвітнього тяжіння та Ньютона.</a:t>
            </a:r>
          </a:p>
        </p:txBody>
      </p:sp>
    </p:spTree>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dirty="0"/>
              <a:t>Архітектура ПЗ складається з таких класів: </a:t>
            </a:r>
            <a:r>
              <a:rPr lang="uk-UA" b="1" dirty="0"/>
              <a:t>Game</a:t>
            </a:r>
            <a:r>
              <a:rPr lang="uk-UA" dirty="0"/>
              <a:t> (</a:t>
            </a:r>
            <a:r>
              <a:rPr lang="uk-UA" b="1" dirty="0"/>
              <a:t>Telescope</a:t>
            </a:r>
            <a:r>
              <a:rPr lang="uk-UA" dirty="0"/>
              <a:t>, </a:t>
            </a:r>
            <a:r>
              <a:rPr lang="uk-UA" b="1" dirty="0"/>
              <a:t>TextureLoaderThread</a:t>
            </a:r>
            <a:r>
              <a:rPr lang="uk-UA" dirty="0"/>
              <a:t>, </a:t>
            </a:r>
            <a:r>
              <a:rPr lang="uk-UA" b="1" dirty="0"/>
              <a:t>SoundtrackThread</a:t>
            </a:r>
            <a:r>
              <a:rPr lang="uk-UA" dirty="0"/>
              <a:t>), </a:t>
            </a:r>
            <a:r>
              <a:rPr lang="uk-UA" b="1" dirty="0"/>
              <a:t>Space</a:t>
            </a:r>
            <a:r>
              <a:rPr lang="uk-UA" dirty="0"/>
              <a:t> (</a:t>
            </a:r>
            <a:r>
              <a:rPr lang="uk-UA" b="1" dirty="0"/>
              <a:t>Body</a:t>
            </a:r>
            <a:r>
              <a:rPr lang="uk-UA" dirty="0"/>
              <a:t>), </a:t>
            </a:r>
            <a:r>
              <a:rPr lang="uk-UA" b="1" dirty="0"/>
              <a:t>Interface</a:t>
            </a:r>
            <a:r>
              <a:rPr lang="uk-UA" dirty="0"/>
              <a:t> (</a:t>
            </a:r>
            <a:r>
              <a:rPr lang="uk-UA" b="1" dirty="0"/>
              <a:t>ButtonServer</a:t>
            </a:r>
            <a:r>
              <a:rPr lang="uk-UA" dirty="0"/>
              <a:t> (</a:t>
            </a:r>
            <a:r>
              <a:rPr lang="uk-UA" b="1" dirty="0"/>
              <a:t>Button</a:t>
            </a:r>
            <a:r>
              <a:rPr lang="uk-UA" dirty="0"/>
              <a:t>), </a:t>
            </a:r>
            <a:r>
              <a:rPr lang="uk-UA" b="1" dirty="0"/>
              <a:t>KeyServer</a:t>
            </a:r>
            <a:r>
              <a:rPr lang="uk-UA" dirty="0"/>
              <a:t> (</a:t>
            </a:r>
            <a:r>
              <a:rPr lang="uk-UA" b="1" dirty="0"/>
              <a:t>Key</a:t>
            </a:r>
            <a:r>
              <a:rPr lang="uk-UA" dirty="0"/>
              <a:t>), </a:t>
            </a:r>
            <a:r>
              <a:rPr lang="uk-UA" b="1" dirty="0"/>
              <a:t>Camera</a:t>
            </a:r>
            <a:r>
              <a:rPr lang="uk-UA" dirty="0"/>
              <a:t>), </a:t>
            </a:r>
            <a:r>
              <a:rPr lang="uk-UA" b="1" dirty="0"/>
              <a:t>Mathematics</a:t>
            </a:r>
            <a:r>
              <a:rPr lang="uk-UA" dirty="0"/>
              <a:t> (</a:t>
            </a:r>
            <a:r>
              <a:rPr lang="uk-UA" b="1" dirty="0"/>
              <a:t>Vector</a:t>
            </a:r>
            <a:r>
              <a:rPr lang="uk-UA" dirty="0"/>
              <a:t>), </a:t>
            </a:r>
            <a:r>
              <a:rPr lang="uk-UA" b="1" dirty="0"/>
              <a:t>Physics</a:t>
            </a:r>
            <a:r>
              <a:rPr lang="uk-UA" dirty="0"/>
              <a:t> (</a:t>
            </a:r>
            <a:r>
              <a:rPr lang="uk-UA" b="1" dirty="0"/>
              <a:t>SphericalBody</a:t>
            </a:r>
            <a:r>
              <a:rPr lang="uk-UA" dirty="0"/>
              <a:t>), </a:t>
            </a:r>
            <a:r>
              <a:rPr lang="uk-UA" b="1" dirty="0"/>
              <a:t>Client</a:t>
            </a:r>
            <a:r>
              <a:rPr lang="uk-UA" dirty="0"/>
              <a:t> та </a:t>
            </a:r>
            <a:r>
              <a:rPr lang="uk-UA" b="1" dirty="0"/>
              <a:t>Server</a:t>
            </a:r>
            <a:r>
              <a:rPr lang="uk-UA" dirty="0"/>
              <a:t>.</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62232" y="365125"/>
            <a:ext cx="11887200" cy="6109417"/>
          </a:xfrm>
        </p:spPr>
        <p:txBody>
          <a:bodyPr>
            <a:noAutofit/>
          </a:bodyPr>
          <a:lstStyle/>
          <a:p>
            <a:pPr indent="443230" algn="just"/>
            <a:r>
              <a:rPr lang="uk-UA" dirty="0"/>
              <a:t>Початкові дані про світи зберігаються у відповідних </a:t>
            </a:r>
            <a:r>
              <a:rPr lang="en-US" dirty="0"/>
              <a:t>XML</a:t>
            </a:r>
            <a:r>
              <a:rPr lang="uk-UA" dirty="0"/>
              <a:t>-файлах ієрархічно. Тобто між тегами одного небесного тіла розташовується інформація про його супутники.</a:t>
            </a:r>
          </a:p>
        </p:txBody>
      </p:sp>
    </p:spTree>
  </p:cSld>
  <p:clrMapOvr>
    <a:masterClrMapping/>
  </p:clrMapOvr>
  <p:transition spd="med">
    <p:pull/>
  </p:transition>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TotalTime>
  <Words>542</Words>
  <Application>Microsoft Office PowerPoint</Application>
  <PresentationFormat>Широкоэкранный</PresentationFormat>
  <Paragraphs>16</Paragraphs>
  <Slides>24</Slides>
  <Notes>0</Notes>
  <HiddenSlides>0</HiddenSlides>
  <MMClips>0</MMClips>
  <ScaleCrop>false</ScaleCrop>
  <HeadingPairs>
    <vt:vector size="6" baseType="variant">
      <vt:variant>
        <vt:lpstr>Использованные шрифты</vt:lpstr>
      </vt:variant>
      <vt:variant>
        <vt:i4>3</vt:i4>
      </vt:variant>
      <vt:variant>
        <vt:lpstr>Тема</vt:lpstr>
      </vt:variant>
      <vt:variant>
        <vt:i4>1</vt:i4>
      </vt:variant>
      <vt:variant>
        <vt:lpstr>Заголовки слайдов</vt:lpstr>
      </vt:variant>
      <vt:variant>
        <vt:i4>24</vt:i4>
      </vt:variant>
    </vt:vector>
  </HeadingPairs>
  <TitlesOfParts>
    <vt:vector size="28" baseType="lpstr">
      <vt:lpstr>Arial</vt:lpstr>
      <vt:lpstr>Calibri</vt:lpstr>
      <vt:lpstr>Calibri Light</vt:lpstr>
      <vt:lpstr>Тема Office</vt:lpstr>
      <vt:lpstr>МУЛЬТИМЕДІЙНИЙ ДОДАТОК ДЛЯ ЕМУЛЮВАННЯ ЗОРЯНИХ СИСТЕМ</vt:lpstr>
      <vt:lpstr>Науково-дослідна робота присвячена створенню мультимедійного кросплатформного прикладного додатку для емулювання зоряних систем та популяризації технічних наук, зокрема астрономії, фізики, математики та інформатики. Програму можна використовувати як для гри та дослідження Всесвіту, так і для наукових симуляцій. ПЗ позиціюється як одно- та багатокористувацька гра.</vt:lpstr>
      <vt:lpstr>Об’єкт дослідження – технології й методи створення мультимедійного, ігрового та навчального ПЗ для фізичного моделювання. Предмет дослідження – створення мультимедійного, ігрового та навчального ПЗ для моделювання зоряних систем. Практична цінність – можливість використання програми для навчання, експериментів і розваг. Додаток аналогів не має.</vt:lpstr>
      <vt:lpstr>Для прототипування архітектури ПЗ я використав середовище програмування Processing, що базується на мові Java і має вбудовану графічну бібліотеку OpenGL. Воно надає багато можливостей при роботі з графікою, а багата документація й різноманіття функцій робить процес розробки значно легшим.</vt:lpstr>
      <vt:lpstr>Для кінцевої реалізації архітектури ПЗ використана мова програмування C++ разом із графічною бібліотекою OpenGL. Такий варіант використовує в рази менше пам’яті, має в рази більшу швидкодію, а також графічні покращення. Крім того, архітектура коду має кращий вигляд, оскільки Processing багато в чому обмежує розробника, тому доводиться використовувати “милиці”.</vt:lpstr>
      <vt:lpstr>Слід наголосити, що додаток саме емулює взаємодію компонентів зоряних систем. Тобто всі розрахунки між будь-якими космічними тілами відбуваються у кожен такт виконання за реальними фізичними законами: всесвітнього тяжіння та Ньютона.</vt:lpstr>
      <vt:lpstr>Архітектура ПЗ складається з таких класів: Game (Telescope, TextureLoaderThread, SoundtrackThread), Space (Body), Interface (ButtonServer (Button), KeyServer (Key), Camera), Mathematics (Vector), Physics (SphericalBody), Client та Server.</vt:lpstr>
      <vt:lpstr>Презентация PowerPoint</vt:lpstr>
      <vt:lpstr>Початкові дані про світи зберігаються у відповідних XML-файлах ієрархічно. Тобто між тегами одного небесного тіла розташовується інформація про його супутники.</vt:lpstr>
      <vt:lpstr>Презентация PowerPoint</vt:lpstr>
      <vt:lpstr>Після запуску гра зустрічає Вас у головному меню з анімованим фоном та саундтреком. Ви можете перейти до екрана вибору світу для гри або редагування, а також титрів. Ви можете обрати режим поодинокої або багатокористувацької гри.</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Отже, зроблено такі висновки:  Перед реалізацією надзвичайно важливо вдало й детально продумати архітектуру ПЗ, оскільки для її зміни надалі витрачається купа часу.  Використання стандартного типу float для моделювання таких точних систем, як зоряних, не дає достатньої точності.  Розробка гарного інтерфейсу займає в десятки (а то і сотні) раз більше часу, ніж самої математичної моделі.</vt:lpstr>
      <vt:lpstr>Processing – зручне середовище для створення прототипів ПЗ, оскільки не дозволяє низькорівневим проблемам, як у С++, наприклад, заважати процесу розробки.  Формат XML дуже вдалий для представлення ієрархічних систем (багаторівневих систем супутників у моєму випадку).  Застосування ООП для розробки подібних систем є вдалим рішенням.</vt:lpstr>
      <vt:lpstr>Використовуючи розроблену програму люди навчаються, експериментують, набувають знань у сфері астрономії й фізики. Крім того, ПЗ можна використовувати для науково точної симуляції зоряних систем. Додаток аналогів не має.</vt:lpstr>
      <vt:lpstr>Дякую за увагу!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ПРОЄКТУВАННЯ МУЛЬТИМЕДІЙНОГО ДОДАТКА</dc:title>
  <dc:creator>maldenol</dc:creator>
  <cp:lastModifiedBy>maldenol</cp:lastModifiedBy>
  <cp:revision>70</cp:revision>
  <dcterms:created xsi:type="dcterms:W3CDTF">2020-11-06T10:39:52Z</dcterms:created>
  <dcterms:modified xsi:type="dcterms:W3CDTF">2020-11-06T11:37:09Z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1033-11.1.0.9126</vt:lpwstr>
  </property>
</Properties>
</file>